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handoutMasterIdLst>
    <p:handoutMasterId r:id="rId20"/>
  </p:handoutMasterIdLst>
  <p:sldIdLst>
    <p:sldId id="272" r:id="rId2"/>
    <p:sldId id="273" r:id="rId3"/>
    <p:sldId id="287" r:id="rId4"/>
    <p:sldId id="289" r:id="rId5"/>
    <p:sldId id="290" r:id="rId6"/>
    <p:sldId id="291" r:id="rId7"/>
    <p:sldId id="280" r:id="rId8"/>
    <p:sldId id="274" r:id="rId9"/>
    <p:sldId id="281" r:id="rId10"/>
    <p:sldId id="275" r:id="rId11"/>
    <p:sldId id="284" r:id="rId12"/>
    <p:sldId id="282" r:id="rId13"/>
    <p:sldId id="283" r:id="rId14"/>
    <p:sldId id="285" r:id="rId15"/>
    <p:sldId id="286" r:id="rId16"/>
    <p:sldId id="288" r:id="rId17"/>
    <p:sldId id="276" r:id="rId18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75270" autoAdjust="0"/>
  </p:normalViewPr>
  <p:slideViewPr>
    <p:cSldViewPr snapToGrid="0">
      <p:cViewPr varScale="1">
        <p:scale>
          <a:sx n="72" d="100"/>
          <a:sy n="72" d="100"/>
        </p:scale>
        <p:origin x="874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148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中西 透真" userId="ff0659be-ea73-42ad-8f4f-5d259ccd4ea1" providerId="ADAL" clId="{4130B6E0-A1FD-48BA-8BDF-994B61FC1CD9}"/>
    <pc:docChg chg="modSld">
      <pc:chgData name="中西 透真" userId="ff0659be-ea73-42ad-8f4f-5d259ccd4ea1" providerId="ADAL" clId="{4130B6E0-A1FD-48BA-8BDF-994B61FC1CD9}" dt="2024-05-10T02:29:05.292" v="0" actId="1076"/>
      <pc:docMkLst>
        <pc:docMk/>
      </pc:docMkLst>
      <pc:sldChg chg="modSp mod">
        <pc:chgData name="中西 透真" userId="ff0659be-ea73-42ad-8f4f-5d259ccd4ea1" providerId="ADAL" clId="{4130B6E0-A1FD-48BA-8BDF-994B61FC1CD9}" dt="2024-05-10T02:29:05.292" v="0" actId="1076"/>
        <pc:sldMkLst>
          <pc:docMk/>
          <pc:sldMk cId="1929901925" sldId="287"/>
        </pc:sldMkLst>
        <pc:picChg chg="mod">
          <ac:chgData name="中西 透真" userId="ff0659be-ea73-42ad-8f4f-5d259ccd4ea1" providerId="ADAL" clId="{4130B6E0-A1FD-48BA-8BDF-994B61FC1CD9}" dt="2024-05-10T02:29:05.292" v="0" actId="1076"/>
          <ac:picMkLst>
            <pc:docMk/>
            <pc:sldMk cId="1929901925" sldId="287"/>
            <ac:picMk id="4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DA88A-700E-4959-AD05-3C421866BDC6}" type="datetime4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2024年5月10日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9A4F4-89FA-4551-A9F4-ECDBD52C06D6}" type="slidenum">
              <a:rPr kumimoji="1"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48109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ECA54F6-A409-4052-BA8C-D33E3AF8AD29}" type="datetime4">
              <a:rPr lang="ja-JP" altLang="en-US" smtClean="0"/>
              <a:pPr/>
              <a:t>2024年5月10日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93B0CF2-7F87-4E02-A248-870047730F99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93B0CF2-7F87-4E02-A248-870047730F99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35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8244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612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3582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14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2948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15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24020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8453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長方形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/>
            </a:p>
          </p:txBody>
        </p:sp>
        <p:cxnSp>
          <p:nvCxnSpPr>
            <p:cNvPr id="7" name="直線​​コネクタ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直線​​コネクタ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​​コネクタ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タイトル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17" name="サブタイトル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 rtlCol="0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  <a:endParaRPr kumimoji="0" lang="ja-JP" altLang="en-US" noProof="0" dirty="0"/>
          </a:p>
        </p:txBody>
      </p:sp>
      <p:sp>
        <p:nvSpPr>
          <p:cNvPr id="30" name="日付プレースホルダー 2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D9F5B4-D2B9-4671-9B63-0110E6386A4E}" type="datetime4">
              <a:rPr lang="ja-JP" altLang="en-US" smtClean="0"/>
              <a:t>2024年5月10日</a:t>
            </a:fld>
            <a:endParaRPr lang="en-US" dirty="0"/>
          </a:p>
        </p:txBody>
      </p:sp>
      <p:sp>
        <p:nvSpPr>
          <p:cNvPr id="19" name="フッター プレースホルダー 1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27" name="スライド番号プレースホルダー 2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 eaLnBrk="1" latinLnBrk="0" hangingPunct="1"/>
            <a:r>
              <a:rPr lang="ja-JP" altLang="en-US" noProof="0" dirty="0"/>
              <a:t>クリックしてマスター テキストのスタイルを編集</a:t>
            </a:r>
          </a:p>
          <a:p>
            <a:pPr lvl="1"/>
            <a:r>
              <a:rPr kumimoji="1" lang="ja-JP" altLang="en-US" noProof="0" dirty="0"/>
              <a:t>第 </a:t>
            </a:r>
            <a:r>
              <a:rPr kumimoji="1" lang="en-US" altLang="ja-JP" noProof="0" dirty="0"/>
              <a:t>2 </a:t>
            </a:r>
            <a:r>
              <a:rPr kumimoji="1" lang="ja-JP" altLang="en-US" noProof="0" dirty="0"/>
              <a:t>レベル</a:t>
            </a:r>
          </a:p>
          <a:p>
            <a:pPr lvl="2"/>
            <a:r>
              <a:rPr kumimoji="1" lang="ja-JP" altLang="en-US" noProof="0" dirty="0"/>
              <a:t>第 </a:t>
            </a:r>
            <a:r>
              <a:rPr kumimoji="1" lang="en-US" altLang="ja-JP" noProof="0" dirty="0"/>
              <a:t>3 </a:t>
            </a:r>
            <a:r>
              <a:rPr kumimoji="1" lang="ja-JP" altLang="en-US" noProof="0" dirty="0"/>
              <a:t>レベル</a:t>
            </a:r>
          </a:p>
          <a:p>
            <a:pPr lvl="3"/>
            <a:r>
              <a:rPr kumimoji="1" lang="ja-JP" altLang="en-US" noProof="0" dirty="0"/>
              <a:t>第 </a:t>
            </a:r>
            <a:r>
              <a:rPr kumimoji="1" lang="en-US" altLang="ja-JP" noProof="0" dirty="0"/>
              <a:t>4 </a:t>
            </a:r>
            <a:r>
              <a:rPr kumimoji="1" lang="ja-JP" altLang="en-US" noProof="0" dirty="0"/>
              <a:t>レベル</a:t>
            </a:r>
          </a:p>
          <a:p>
            <a:pPr lvl="4"/>
            <a:r>
              <a:rPr kumimoji="1" lang="ja-JP" altLang="en-US" noProof="0" dirty="0"/>
              <a:t>第 </a:t>
            </a:r>
            <a:r>
              <a:rPr kumimoji="1" lang="en-US" altLang="ja-JP" noProof="0" dirty="0"/>
              <a:t>5 </a:t>
            </a:r>
            <a:r>
              <a:rPr kumimoji="1" lang="ja-JP" altLang="en-US" noProof="0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89D195-22A8-4E03-A4C1-FF558F7B427F}" type="datetime4">
              <a:rPr lang="ja-JP" altLang="en-US" smtClean="0"/>
              <a:t>2024年5月10日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 rtlCol="0"/>
          <a:lstStyle/>
          <a:p>
            <a:pPr rtl="0"/>
            <a:r>
              <a:rPr lang="ja-JP" altLang="en-US" noProof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914402"/>
            <a:ext cx="8026400" cy="5211763"/>
          </a:xfrm>
        </p:spPr>
        <p:txBody>
          <a:bodyPr vert="eaVert" rtlCol="0"/>
          <a:lstStyle/>
          <a:p>
            <a:pPr lvl="0" rtl="0" eaLnBrk="1" latinLnBrk="0" hangingPunct="1"/>
            <a:r>
              <a:rPr lang="ja-JP" altLang="en-US" noProof="0" dirty="0"/>
              <a:t>クリックしてマスター テキストのスタイルを編集</a:t>
            </a:r>
          </a:p>
          <a:p>
            <a:pPr lvl="1"/>
            <a:r>
              <a:rPr kumimoji="1" lang="ja-JP" altLang="en-US" noProof="0" dirty="0"/>
              <a:t>第 </a:t>
            </a:r>
            <a:r>
              <a:rPr kumimoji="1" lang="en-US" altLang="ja-JP" noProof="0" dirty="0"/>
              <a:t>2 </a:t>
            </a:r>
            <a:r>
              <a:rPr kumimoji="1" lang="ja-JP" altLang="en-US" noProof="0" dirty="0"/>
              <a:t>レベル</a:t>
            </a:r>
          </a:p>
          <a:p>
            <a:pPr lvl="2"/>
            <a:r>
              <a:rPr kumimoji="1" lang="ja-JP" altLang="en-US" noProof="0" dirty="0"/>
              <a:t>第 </a:t>
            </a:r>
            <a:r>
              <a:rPr kumimoji="1" lang="en-US" altLang="ja-JP" noProof="0" dirty="0"/>
              <a:t>3 </a:t>
            </a:r>
            <a:r>
              <a:rPr kumimoji="1" lang="ja-JP" altLang="en-US" noProof="0" dirty="0"/>
              <a:t>レベル</a:t>
            </a:r>
          </a:p>
          <a:p>
            <a:pPr lvl="3"/>
            <a:r>
              <a:rPr kumimoji="1" lang="ja-JP" altLang="en-US" noProof="0" dirty="0"/>
              <a:t>第 </a:t>
            </a:r>
            <a:r>
              <a:rPr kumimoji="1" lang="en-US" altLang="ja-JP" noProof="0" dirty="0"/>
              <a:t>4 </a:t>
            </a:r>
            <a:r>
              <a:rPr kumimoji="1" lang="ja-JP" altLang="en-US" noProof="0" dirty="0"/>
              <a:t>レベル</a:t>
            </a:r>
          </a:p>
          <a:p>
            <a:pPr lvl="4"/>
            <a:r>
              <a:rPr kumimoji="1" lang="ja-JP" altLang="en-US" noProof="0" dirty="0"/>
              <a:t>第 </a:t>
            </a:r>
            <a:r>
              <a:rPr kumimoji="1" lang="en-US" altLang="ja-JP" noProof="0" dirty="0"/>
              <a:t>5 </a:t>
            </a:r>
            <a:r>
              <a:rPr kumimoji="1" lang="ja-JP" altLang="en-US" noProof="0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9B777F-2BA6-42C0-83EF-2CC97DD0D6E7}" type="datetime4">
              <a:rPr lang="ja-JP" altLang="en-US" smtClean="0"/>
              <a:t>2024年5月10日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 eaLnBrk="1" latinLnBrk="0" hangingPunct="1"/>
            <a:r>
              <a:rPr lang="ja-JP" altLang="en-US" noProof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 eaLnBrk="1" latinLnBrk="0" hangingPunct="1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 eaLnBrk="1" latinLnBrk="0" hangingPunct="1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 eaLnBrk="1" latinLnBrk="0" hangingPunct="1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kumimoji="0"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0C11D6-D226-45B1-8AA5-91C501F3B0E7}" type="datetime4">
              <a:rPr lang="ja-JP" altLang="en-US" smtClean="0"/>
              <a:t>2024年5月10日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400AA1-06A4-444F-94EA-80BA16484187}" type="datetime4">
              <a:rPr lang="ja-JP" altLang="en-US" smtClean="0"/>
              <a:t>2024年5月10日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ja-JP" altLang="en-US" noProof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 eaLnBrk="1" latinLnBrk="0" hangingPunct="1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 eaLnBrk="1" latinLnBrk="0" hangingPunct="1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 eaLnBrk="1" latinLnBrk="0" hangingPunct="1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kumimoji="0" lang="ja-JP" altLang="en-US" noProof="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ja-JP" altLang="en-US" noProof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 eaLnBrk="1" latinLnBrk="0" hangingPunct="1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 eaLnBrk="1" latinLnBrk="0" hangingPunct="1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 eaLnBrk="1" latinLnBrk="0" hangingPunct="1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kumimoji="0" lang="ja-JP" altLang="en-US" noProof="0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38B790-6ACD-441F-B06D-4917F8B429D2}" type="datetime4">
              <a:rPr lang="ja-JP" altLang="en-US" smtClean="0"/>
              <a:t>2024年5月10日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rtlCol="0" anchor="b"/>
          <a:lstStyle>
            <a:lvl1pPr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kumimoji="0"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rtlCol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ja-JP" altLang="en-US"/>
              <a:t>マスター テキストの書式設定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ja-JP" altLang="en-US"/>
              <a:t>マスター テキストの書式設定</a:t>
            </a:r>
          </a:p>
          <a:p>
            <a:pPr lvl="1" rtl="0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rtlCol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ja-JP" altLang="en-US"/>
              <a:t>マスター テキストの書式設定</a:t>
            </a:r>
          </a:p>
          <a:p>
            <a:pPr lvl="1" rtl="0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96CEC-F0EC-4499-B406-555829E93D38}" type="datetime4">
              <a:rPr lang="ja-JP" altLang="en-US" smtClean="0"/>
              <a:t>2024年5月10日</a:t>
            </a:fld>
            <a:endParaRPr 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" dirty="0"/>
              <a:t>フッターを追加</a:t>
            </a:r>
            <a:endParaRPr 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C8EE4A-0564-4F19-AF56-1B86A81857A1}" type="datetime4">
              <a:rPr lang="ja-JP" altLang="en-US" smtClean="0"/>
              <a:t>2024年5月10日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D0A0B1-5389-4168-8C71-456999E01C6A}" type="datetime4">
              <a:rPr lang="ja-JP" altLang="en-US" smtClean="0"/>
              <a:t>2024年5月10日</a:t>
            </a:fld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rtlCol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 rtlCol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ja-JP" altLang="en-US" noProof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 eaLnBrk="1" latinLnBrk="0" hangingPunct="1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 eaLnBrk="1" latinLnBrk="0" hangingPunct="1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 eaLnBrk="1" latinLnBrk="0" hangingPunct="1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kumimoji="0"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 rtlCol="0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rtl="0" eaLnBrk="1" latinLnBrk="0" hangingPunct="1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FAF4E1-8E5B-454D-966C-37225B9702A6}" type="datetime4">
              <a:rPr lang="ja-JP" altLang="en-US" smtClean="0"/>
              <a:t>2024年5月10日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つの角を切り取って丸めた四角形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ja-JP" altLang="en-US" sz="1800" noProof="0" dirty="0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ja-JP" altLang="en-US" sz="1800" noProof="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rtlCol="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ja-JP" altLang="en-US" noProof="0"/>
              <a:t>図を追加</a:t>
            </a:r>
            <a:endParaRPr kumimoji="0"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rtlCol="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rtl="0" eaLnBrk="1" latinLnBrk="0" hangingPunct="1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A228A8-1DDA-4C9E-B7BB-B3D4A4576159}" type="datetime4">
              <a:rPr lang="ja-JP" altLang="en-US" smtClean="0"/>
              <a:t>2024年5月10日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  <p:sp>
        <p:nvSpPr>
          <p:cNvPr id="10" name="フリーフォーム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ja-JP" altLang="en-US" sz="18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フリーフォーム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ja-JP" altLang="en-US" sz="18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長方形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/>
            </a:p>
          </p:txBody>
        </p:sp>
        <p:grpSp>
          <p:nvGrpSpPr>
            <p:cNvPr id="27" name="グループ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フリーフォーム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ja-JP" altLang="en-US" sz="18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フリーフォーム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ja-JP" altLang="en-US" sz="18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グループ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フリーフォーム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ja-JP" altLang="en-US" sz="1800" noProof="0" dirty="0"/>
                </a:p>
              </p:txBody>
            </p:sp>
            <p:sp>
              <p:nvSpPr>
                <p:cNvPr id="33" name="フリーフォーム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ja-JP" altLang="en-US" sz="1800" noProof="0" dirty="0"/>
                </a:p>
              </p:txBody>
            </p:sp>
          </p:grpSp>
        </p:grpSp>
      </p:grpSp>
      <p:sp>
        <p:nvSpPr>
          <p:cNvPr id="9" name="タイトル プレースホルダー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rtlCol="0" anchor="b">
            <a:normAutofit/>
          </a:bodyPr>
          <a:lstStyle/>
          <a:p>
            <a:pPr rtl="0"/>
            <a:r>
              <a:rPr lang="ja-JP" altLang="en-US" noProof="0" dirty="0"/>
              <a:t>クリックしてマスター タイトルのスタイルを編集</a:t>
            </a:r>
            <a:endParaRPr kumimoji="0" lang="ja-JP" altLang="en-US" noProof="0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434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 eaLnBrk="1" latinLnBrk="0" hangingPunct="1"/>
            <a:r>
              <a:rPr lang="ja-JP" altLang="en-US" noProof="0" dirty="0"/>
              <a:t>クリックしてマスター テキストのスタイルを編集</a:t>
            </a:r>
          </a:p>
          <a:p>
            <a:pPr lvl="1" rtl="0" eaLnBrk="1" latinLnBrk="0" hangingPunct="1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 eaLnBrk="1" latinLnBrk="0" hangingPunct="1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 eaLnBrk="1" latinLnBrk="0" hangingPunct="1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 eaLnBrk="1" latinLnBrk="0" hangingPunct="1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10" name="日付プレースホルダー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</a:defRPr>
            </a:lvl1pPr>
          </a:lstStyle>
          <a:p>
            <a:fld id="{196E8732-2B4B-4F0A-8362-53F7A7DF2931}" type="datetime4">
              <a:rPr lang="ja-JP" altLang="en-US" smtClean="0"/>
              <a:t>2024年5月10日</a:t>
            </a:fld>
            <a:endParaRPr lang="en-US" dirty="0"/>
          </a:p>
        </p:txBody>
      </p:sp>
      <p:sp>
        <p:nvSpPr>
          <p:cNvPr id="22" name="フッター プレースホルダー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</a:defRPr>
            </a:lvl1pPr>
          </a:lstStyle>
          <a:p>
            <a:r>
              <a:rPr lang="ja-JP" altLang="en-US" noProof="0" dirty="0"/>
              <a:t>フッターを追加</a:t>
            </a:r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</a:defRPr>
            </a:lvl1pPr>
          </a:lstStyle>
          <a:p>
            <a:fld id="{401CF334-2D5C-4859-84A6-CA7E6E43FAEB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lnSpc>
          <a:spcPct val="80000"/>
        </a:lnSpc>
        <a:spcBef>
          <a:spcPct val="0"/>
        </a:spcBef>
        <a:buNone/>
        <a:defRPr kumimoji="1" sz="5000" b="0" kern="1200">
          <a:ln>
            <a:noFill/>
          </a:ln>
          <a:solidFill>
            <a:schemeClr val="tx2"/>
          </a:solidFill>
          <a:effectLst/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1" sz="26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1" sz="24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1" sz="21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1" sz="20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1" sz="20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ja-JP" altLang="en-US" dirty="0"/>
              <a:t>描画エンジン開発</a:t>
            </a:r>
            <a:r>
              <a:rPr lang="en-US" altLang="ja-JP" dirty="0"/>
              <a:t>Ⅰ</a:t>
            </a:r>
            <a:r>
              <a:rPr lang="ja-JP" altLang="en-US" dirty="0"/>
              <a:t>・</a:t>
            </a:r>
            <a:r>
              <a:rPr lang="en-US" altLang="ja-JP" dirty="0"/>
              <a:t>Ⅱ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ja-JP" dirty="0"/>
              <a:t>UNIT05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09600" y="704886"/>
            <a:ext cx="10972800" cy="1143000"/>
          </a:xfrm>
        </p:spPr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サンプラステートについて</a:t>
            </a:r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609600" y="1913708"/>
            <a:ext cx="10972800" cy="4343400"/>
          </a:xfrm>
        </p:spPr>
        <p:txBody>
          <a:bodyPr rtlCol="0"/>
          <a:lstStyle/>
          <a:p>
            <a:pPr rtl="0"/>
            <a:endParaRPr lang="en-US" altLang="ja-JP" dirty="0"/>
          </a:p>
          <a:p>
            <a:pPr rtl="0"/>
            <a:r>
              <a:rPr lang="ja-JP" altLang="en-US" dirty="0"/>
              <a:t>どのようにテクスチャの色をサンプルする</a:t>
            </a:r>
            <a:r>
              <a:rPr lang="en-US" altLang="ja-JP" dirty="0"/>
              <a:t>(</a:t>
            </a:r>
            <a:r>
              <a:rPr lang="ja-JP" altLang="en-US" dirty="0"/>
              <a:t>取り出す</a:t>
            </a:r>
            <a:r>
              <a:rPr lang="en-US" altLang="ja-JP" dirty="0"/>
              <a:t>)</a:t>
            </a:r>
            <a:r>
              <a:rPr lang="ja-JP" altLang="en-US" dirty="0"/>
              <a:t> かの設定。</a:t>
            </a:r>
            <a:endParaRPr lang="en-US" altLang="ja-JP" dirty="0"/>
          </a:p>
          <a:p>
            <a:pPr lvl="1"/>
            <a:r>
              <a:rPr lang="ja-JP" altLang="en-US" dirty="0"/>
              <a:t>テクスチャフィルタ</a:t>
            </a:r>
            <a:endParaRPr lang="en-US" altLang="ja-JP" dirty="0"/>
          </a:p>
          <a:p>
            <a:pPr lvl="1"/>
            <a:r>
              <a:rPr lang="ja-JP" altLang="en-US" dirty="0"/>
              <a:t>アドレスモード</a:t>
            </a:r>
            <a:endParaRPr lang="en-US" altLang="ja-JP" dirty="0"/>
          </a:p>
          <a:p>
            <a:pPr marL="0" indent="0" rtl="0">
              <a:buNone/>
            </a:pPr>
            <a:endParaRPr lang="en-US" altLang="ja-JP" dirty="0"/>
          </a:p>
          <a:p>
            <a:pPr rtl="0"/>
            <a:endParaRPr lang="en-US" altLang="ja-JP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pPr rtl="0"/>
            <a:endParaRPr lang="en-US" altLang="ja-JP" dirty="0"/>
          </a:p>
          <a:p>
            <a:pPr rtl="0"/>
            <a:endParaRPr lang="en-US" altLang="ja-JP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pPr rtl="0"/>
            <a:endParaRPr lang="en-US" altLang="ja-JP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pPr marL="0" indent="0" rtl="0">
              <a:buNone/>
            </a:pPr>
            <a:endParaRPr lang="ja-JP" altLang="en-US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08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テクスチャフィルタ</a:t>
            </a:r>
          </a:p>
        </p:txBody>
      </p:sp>
      <p:pic>
        <p:nvPicPr>
          <p:cNvPr id="7170" name="Picture 2" descr="Texture Filt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88" y="2149247"/>
            <a:ext cx="9192713" cy="405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24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rap Addressing M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4354"/>
            <a:ext cx="6085568" cy="565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rror Addressing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32" y="1114354"/>
            <a:ext cx="6085568" cy="565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28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lamp Addressing M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0" y="1175571"/>
            <a:ext cx="5998482" cy="557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order Addressing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18" y="1175571"/>
            <a:ext cx="5998482" cy="557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83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右矢印 40"/>
          <p:cNvSpPr/>
          <p:nvPr/>
        </p:nvSpPr>
        <p:spPr>
          <a:xfrm rot="5400000">
            <a:off x="9589248" y="2539132"/>
            <a:ext cx="1105905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右矢印 39"/>
          <p:cNvSpPr/>
          <p:nvPr/>
        </p:nvSpPr>
        <p:spPr>
          <a:xfrm rot="5400000">
            <a:off x="7354099" y="2539133"/>
            <a:ext cx="1105906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右矢印 36"/>
          <p:cNvSpPr/>
          <p:nvPr/>
        </p:nvSpPr>
        <p:spPr>
          <a:xfrm rot="5400000">
            <a:off x="5225092" y="2539133"/>
            <a:ext cx="1105907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右矢印 35"/>
          <p:cNvSpPr/>
          <p:nvPr/>
        </p:nvSpPr>
        <p:spPr>
          <a:xfrm rot="5400000">
            <a:off x="3098037" y="2539829"/>
            <a:ext cx="1107298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右矢印 25"/>
          <p:cNvSpPr/>
          <p:nvPr/>
        </p:nvSpPr>
        <p:spPr>
          <a:xfrm rot="5400000">
            <a:off x="970352" y="2539829"/>
            <a:ext cx="1107299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描画パイプライン</a:t>
            </a:r>
            <a:endParaRPr kumimoji="1" lang="ja-JP" altLang="en-US" dirty="0"/>
          </a:p>
        </p:txBody>
      </p:sp>
      <p:sp>
        <p:nvSpPr>
          <p:cNvPr id="52" name="角丸四角形 51"/>
          <p:cNvSpPr/>
          <p:nvPr/>
        </p:nvSpPr>
        <p:spPr>
          <a:xfrm>
            <a:off x="631533" y="1924501"/>
            <a:ext cx="10339540" cy="524710"/>
          </a:xfrm>
          <a:prstGeom prst="roundRect">
            <a:avLst/>
          </a:prstGeom>
          <a:solidFill>
            <a:srgbClr val="FFFFCC"/>
          </a:solidFill>
          <a:ln w="28575">
            <a:solidFill>
              <a:srgbClr val="CCCC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Device</a:t>
            </a:r>
            <a:endParaRPr kumimoji="1" lang="ja-JP" altLang="en-US" dirty="0"/>
          </a:p>
        </p:txBody>
      </p:sp>
      <p:sp>
        <p:nvSpPr>
          <p:cNvPr id="53" name="角丸四角形 52"/>
          <p:cNvSpPr/>
          <p:nvPr/>
        </p:nvSpPr>
        <p:spPr>
          <a:xfrm>
            <a:off x="631533" y="4401454"/>
            <a:ext cx="10339540" cy="5247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DeviceContext</a:t>
            </a:r>
            <a:endParaRPr kumimoji="1" lang="ja-JP" altLang="en-US" dirty="0"/>
          </a:p>
        </p:txBody>
      </p:sp>
      <p:sp>
        <p:nvSpPr>
          <p:cNvPr id="30" name="角丸四角形 29"/>
          <p:cNvSpPr/>
          <p:nvPr/>
        </p:nvSpPr>
        <p:spPr>
          <a:xfrm>
            <a:off x="631533" y="3556510"/>
            <a:ext cx="1784942" cy="524710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VertexBuffer</a:t>
            </a:r>
            <a:endParaRPr kumimoji="1" lang="ja-JP" altLang="en-US" dirty="0"/>
          </a:p>
        </p:txBody>
      </p:sp>
      <p:sp>
        <p:nvSpPr>
          <p:cNvPr id="31" name="角丸四角形 30"/>
          <p:cNvSpPr/>
          <p:nvPr/>
        </p:nvSpPr>
        <p:spPr>
          <a:xfrm>
            <a:off x="4886899" y="3556510"/>
            <a:ext cx="1784942" cy="524710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VertexShader</a:t>
            </a:r>
            <a:endParaRPr kumimoji="1" lang="ja-JP" altLang="en-US" dirty="0"/>
          </a:p>
        </p:txBody>
      </p:sp>
      <p:sp>
        <p:nvSpPr>
          <p:cNvPr id="32" name="角丸四角形 31"/>
          <p:cNvSpPr/>
          <p:nvPr/>
        </p:nvSpPr>
        <p:spPr>
          <a:xfrm>
            <a:off x="7014582" y="3556510"/>
            <a:ext cx="1784942" cy="524710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PixelShader</a:t>
            </a:r>
            <a:endParaRPr kumimoji="1" lang="ja-JP" altLang="en-US" dirty="0"/>
          </a:p>
        </p:txBody>
      </p:sp>
      <p:sp>
        <p:nvSpPr>
          <p:cNvPr id="34" name="角丸四角形 33"/>
          <p:cNvSpPr/>
          <p:nvPr/>
        </p:nvSpPr>
        <p:spPr>
          <a:xfrm>
            <a:off x="2759216" y="3556510"/>
            <a:ext cx="1784942" cy="524710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InputLayout</a:t>
            </a:r>
            <a:endParaRPr kumimoji="1" lang="ja-JP" altLang="en-US" dirty="0"/>
          </a:p>
        </p:txBody>
      </p:sp>
      <p:sp>
        <p:nvSpPr>
          <p:cNvPr id="35" name="角丸四角形 34"/>
          <p:cNvSpPr/>
          <p:nvPr/>
        </p:nvSpPr>
        <p:spPr>
          <a:xfrm>
            <a:off x="9186131" y="3556510"/>
            <a:ext cx="1784942" cy="524710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RasterizerState</a:t>
            </a:r>
            <a:endParaRPr kumimoji="1" lang="ja-JP" altLang="en-US" dirty="0"/>
          </a:p>
        </p:txBody>
      </p:sp>
      <p:sp>
        <p:nvSpPr>
          <p:cNvPr id="42" name="横巻き 41"/>
          <p:cNvSpPr/>
          <p:nvPr/>
        </p:nvSpPr>
        <p:spPr>
          <a:xfrm>
            <a:off x="631533" y="2487540"/>
            <a:ext cx="1754434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/>
              <a:t>CreateBuffer</a:t>
            </a:r>
            <a:r>
              <a:rPr kumimoji="1" lang="en-US" altLang="ja-JP" sz="1400" dirty="0"/>
              <a:t>()</a:t>
            </a:r>
            <a:endParaRPr kumimoji="1" lang="ja-JP" altLang="en-US" sz="1400" dirty="0"/>
          </a:p>
        </p:txBody>
      </p:sp>
      <p:sp>
        <p:nvSpPr>
          <p:cNvPr id="43" name="横巻き 42"/>
          <p:cNvSpPr/>
          <p:nvPr/>
        </p:nvSpPr>
        <p:spPr>
          <a:xfrm>
            <a:off x="2670942" y="2487540"/>
            <a:ext cx="1958844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/>
              <a:t>CreateInputLayout</a:t>
            </a:r>
            <a:r>
              <a:rPr kumimoji="1" lang="en-US" altLang="ja-JP" sz="1400" dirty="0"/>
              <a:t>()</a:t>
            </a:r>
            <a:endParaRPr kumimoji="1" lang="ja-JP" altLang="en-US" sz="1400" dirty="0"/>
          </a:p>
        </p:txBody>
      </p:sp>
      <p:sp>
        <p:nvSpPr>
          <p:cNvPr id="44" name="横巻き 43"/>
          <p:cNvSpPr/>
          <p:nvPr/>
        </p:nvSpPr>
        <p:spPr>
          <a:xfrm>
            <a:off x="4758494" y="2485467"/>
            <a:ext cx="2042387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/>
              <a:t>CreateVertexShader</a:t>
            </a:r>
            <a:r>
              <a:rPr kumimoji="1" lang="en-US" altLang="ja-JP" sz="1400" dirty="0"/>
              <a:t>()</a:t>
            </a:r>
            <a:endParaRPr kumimoji="1" lang="ja-JP" altLang="en-US" sz="1400" dirty="0"/>
          </a:p>
        </p:txBody>
      </p:sp>
      <p:sp>
        <p:nvSpPr>
          <p:cNvPr id="45" name="横巻き 44"/>
          <p:cNvSpPr/>
          <p:nvPr/>
        </p:nvSpPr>
        <p:spPr>
          <a:xfrm>
            <a:off x="6885858" y="2485467"/>
            <a:ext cx="2042387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/>
              <a:t>CreatePixelShader</a:t>
            </a:r>
            <a:r>
              <a:rPr kumimoji="1" lang="en-US" altLang="ja-JP" sz="1400" dirty="0"/>
              <a:t>()</a:t>
            </a:r>
            <a:endParaRPr kumimoji="1" lang="ja-JP" altLang="en-US" sz="1400" dirty="0"/>
          </a:p>
        </p:txBody>
      </p:sp>
      <p:sp>
        <p:nvSpPr>
          <p:cNvPr id="46" name="横巻き 45"/>
          <p:cNvSpPr/>
          <p:nvPr/>
        </p:nvSpPr>
        <p:spPr>
          <a:xfrm>
            <a:off x="9057394" y="2485467"/>
            <a:ext cx="2211230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/>
              <a:t>CreateRasterizerState</a:t>
            </a:r>
            <a:r>
              <a:rPr kumimoji="1" lang="en-US" altLang="ja-JP" sz="1400" dirty="0"/>
              <a:t>()</a:t>
            </a:r>
            <a:endParaRPr kumimoji="1" lang="ja-JP" altLang="en-US" sz="1400" dirty="0"/>
          </a:p>
        </p:txBody>
      </p:sp>
      <p:sp>
        <p:nvSpPr>
          <p:cNvPr id="47" name="右矢印 46"/>
          <p:cNvSpPr/>
          <p:nvPr/>
        </p:nvSpPr>
        <p:spPr>
          <a:xfrm rot="5400000">
            <a:off x="9525043" y="5109948"/>
            <a:ext cx="1234313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右矢印 47"/>
          <p:cNvSpPr/>
          <p:nvPr/>
        </p:nvSpPr>
        <p:spPr>
          <a:xfrm rot="5400000">
            <a:off x="7289895" y="5109949"/>
            <a:ext cx="1234314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右矢印 48"/>
          <p:cNvSpPr/>
          <p:nvPr/>
        </p:nvSpPr>
        <p:spPr>
          <a:xfrm rot="5400000">
            <a:off x="5160888" y="5109948"/>
            <a:ext cx="1234313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右矢印 49"/>
          <p:cNvSpPr/>
          <p:nvPr/>
        </p:nvSpPr>
        <p:spPr>
          <a:xfrm rot="5400000">
            <a:off x="3034529" y="5109949"/>
            <a:ext cx="1234314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右矢印 50"/>
          <p:cNvSpPr/>
          <p:nvPr/>
        </p:nvSpPr>
        <p:spPr>
          <a:xfrm rot="5400000">
            <a:off x="906844" y="5109948"/>
            <a:ext cx="1234313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横巻き 58"/>
          <p:cNvSpPr/>
          <p:nvPr/>
        </p:nvSpPr>
        <p:spPr>
          <a:xfrm>
            <a:off x="631533" y="4994152"/>
            <a:ext cx="1754434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/>
              <a:t>SetVertexBuffer</a:t>
            </a:r>
            <a:r>
              <a:rPr kumimoji="1" lang="en-US" altLang="ja-JP" sz="1400" dirty="0"/>
              <a:t>()</a:t>
            </a:r>
            <a:endParaRPr kumimoji="1" lang="ja-JP" altLang="en-US" sz="1400" dirty="0"/>
          </a:p>
        </p:txBody>
      </p:sp>
      <p:sp>
        <p:nvSpPr>
          <p:cNvPr id="60" name="横巻き 59"/>
          <p:cNvSpPr/>
          <p:nvPr/>
        </p:nvSpPr>
        <p:spPr>
          <a:xfrm>
            <a:off x="2670942" y="4994152"/>
            <a:ext cx="1958844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/>
              <a:t>SetInputLayout</a:t>
            </a:r>
            <a:r>
              <a:rPr kumimoji="1" lang="en-US" altLang="ja-JP" sz="1400" dirty="0"/>
              <a:t>()</a:t>
            </a:r>
            <a:endParaRPr kumimoji="1" lang="ja-JP" altLang="en-US" sz="1400" dirty="0"/>
          </a:p>
        </p:txBody>
      </p:sp>
      <p:sp>
        <p:nvSpPr>
          <p:cNvPr id="61" name="横巻き 60"/>
          <p:cNvSpPr/>
          <p:nvPr/>
        </p:nvSpPr>
        <p:spPr>
          <a:xfrm>
            <a:off x="4758494" y="4992079"/>
            <a:ext cx="2042387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/>
              <a:t>SetVertexShader</a:t>
            </a:r>
            <a:r>
              <a:rPr kumimoji="1" lang="en-US" altLang="ja-JP" sz="1400" dirty="0"/>
              <a:t>()</a:t>
            </a:r>
            <a:endParaRPr kumimoji="1" lang="ja-JP" altLang="en-US" sz="1400" dirty="0"/>
          </a:p>
        </p:txBody>
      </p:sp>
      <p:sp>
        <p:nvSpPr>
          <p:cNvPr id="62" name="横巻き 61"/>
          <p:cNvSpPr/>
          <p:nvPr/>
        </p:nvSpPr>
        <p:spPr>
          <a:xfrm>
            <a:off x="6885858" y="4992079"/>
            <a:ext cx="2042387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/>
              <a:t>SetPixelShader</a:t>
            </a:r>
            <a:r>
              <a:rPr kumimoji="1" lang="en-US" altLang="ja-JP" sz="1400" dirty="0"/>
              <a:t>()</a:t>
            </a:r>
            <a:endParaRPr kumimoji="1" lang="ja-JP" altLang="en-US" sz="1400" dirty="0"/>
          </a:p>
        </p:txBody>
      </p:sp>
      <p:sp>
        <p:nvSpPr>
          <p:cNvPr id="63" name="横巻き 62"/>
          <p:cNvSpPr/>
          <p:nvPr/>
        </p:nvSpPr>
        <p:spPr>
          <a:xfrm>
            <a:off x="9057394" y="4992079"/>
            <a:ext cx="2211230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/>
              <a:t>SetRasterizerState</a:t>
            </a:r>
            <a:r>
              <a:rPr kumimoji="1" lang="en-US" altLang="ja-JP" sz="1400" dirty="0"/>
              <a:t>()</a:t>
            </a:r>
            <a:endParaRPr kumimoji="1" lang="ja-JP" altLang="en-US" sz="1400" dirty="0"/>
          </a:p>
        </p:txBody>
      </p:sp>
      <p:cxnSp>
        <p:nvCxnSpPr>
          <p:cNvPr id="64" name="曲線コネクタ 63"/>
          <p:cNvCxnSpPr>
            <a:stCxn id="30" idx="1"/>
            <a:endCxn id="59" idx="1"/>
          </p:cNvCxnSpPr>
          <p:nvPr/>
        </p:nvCxnSpPr>
        <p:spPr>
          <a:xfrm rot="10800000" flipV="1">
            <a:off x="631533" y="3818864"/>
            <a:ext cx="12700" cy="1477781"/>
          </a:xfrm>
          <a:prstGeom prst="curvedConnector3">
            <a:avLst>
              <a:gd name="adj1" fmla="val 1800000"/>
            </a:avLst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曲線コネクタ 64"/>
          <p:cNvCxnSpPr>
            <a:stCxn id="34" idx="1"/>
            <a:endCxn id="60" idx="1"/>
          </p:cNvCxnSpPr>
          <p:nvPr/>
        </p:nvCxnSpPr>
        <p:spPr>
          <a:xfrm rot="10800000" flipV="1">
            <a:off x="2670942" y="3818864"/>
            <a:ext cx="88274" cy="1477781"/>
          </a:xfrm>
          <a:prstGeom prst="curvedConnector3">
            <a:avLst>
              <a:gd name="adj1" fmla="val 358966"/>
            </a:avLst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曲線コネクタ 65"/>
          <p:cNvCxnSpPr>
            <a:stCxn id="31" idx="1"/>
            <a:endCxn id="61" idx="1"/>
          </p:cNvCxnSpPr>
          <p:nvPr/>
        </p:nvCxnSpPr>
        <p:spPr>
          <a:xfrm rot="10800000" flipV="1">
            <a:off x="4758495" y="3818865"/>
            <a:ext cx="128405" cy="1475708"/>
          </a:xfrm>
          <a:prstGeom prst="curvedConnector3">
            <a:avLst>
              <a:gd name="adj1" fmla="val 278030"/>
            </a:avLst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曲線コネクタ 66"/>
          <p:cNvCxnSpPr>
            <a:stCxn id="32" idx="1"/>
            <a:endCxn id="62" idx="1"/>
          </p:cNvCxnSpPr>
          <p:nvPr/>
        </p:nvCxnSpPr>
        <p:spPr>
          <a:xfrm rot="10800000" flipV="1">
            <a:off x="6885858" y="3818865"/>
            <a:ext cx="128724" cy="1475708"/>
          </a:xfrm>
          <a:prstGeom prst="curvedConnector3">
            <a:avLst>
              <a:gd name="adj1" fmla="val 277589"/>
            </a:avLst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曲線コネクタ 67"/>
          <p:cNvCxnSpPr>
            <a:stCxn id="35" idx="1"/>
            <a:endCxn id="63" idx="1"/>
          </p:cNvCxnSpPr>
          <p:nvPr/>
        </p:nvCxnSpPr>
        <p:spPr>
          <a:xfrm rot="10800000" flipV="1">
            <a:off x="9057395" y="3818865"/>
            <a:ext cx="128737" cy="1475708"/>
          </a:xfrm>
          <a:prstGeom prst="curvedConnector3">
            <a:avLst>
              <a:gd name="adj1" fmla="val 277571"/>
            </a:avLst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横巻き 23"/>
          <p:cNvSpPr/>
          <p:nvPr/>
        </p:nvSpPr>
        <p:spPr>
          <a:xfrm>
            <a:off x="644233" y="6142364"/>
            <a:ext cx="10624391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Draw()</a:t>
            </a:r>
            <a:endParaRPr kumimoji="1" lang="ja-JP" altLang="en-US" dirty="0"/>
          </a:p>
        </p:txBody>
      </p:sp>
      <p:sp>
        <p:nvSpPr>
          <p:cNvPr id="39" name="円形吹き出し 38"/>
          <p:cNvSpPr/>
          <p:nvPr/>
        </p:nvSpPr>
        <p:spPr>
          <a:xfrm>
            <a:off x="6347565" y="185907"/>
            <a:ext cx="5548396" cy="1619576"/>
          </a:xfrm>
          <a:prstGeom prst="wedgeEllipseCallout">
            <a:avLst>
              <a:gd name="adj1" fmla="val -29068"/>
              <a:gd name="adj2" fmla="val 78554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ここの流れにテクスチャまわりの</a:t>
            </a:r>
            <a:br>
              <a:rPr kumimoji="1" lang="en-US" altLang="ja-JP" dirty="0"/>
            </a:br>
            <a:r>
              <a:rPr kumimoji="1" lang="ja-JP" altLang="en-US" dirty="0"/>
              <a:t>設定を追加していく</a:t>
            </a:r>
          </a:p>
        </p:txBody>
      </p:sp>
      <p:sp>
        <p:nvSpPr>
          <p:cNvPr id="54" name="横巻き 53"/>
          <p:cNvSpPr/>
          <p:nvPr/>
        </p:nvSpPr>
        <p:spPr>
          <a:xfrm>
            <a:off x="2543551" y="5877162"/>
            <a:ext cx="2312596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/>
              <a:t>SetPrimitiveTopology</a:t>
            </a:r>
            <a:r>
              <a:rPr kumimoji="1" lang="en-US" altLang="ja-JP" sz="1400" dirty="0"/>
              <a:t>()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138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/>
        </p:nvSpPr>
        <p:spPr>
          <a:xfrm>
            <a:off x="3525398" y="2500124"/>
            <a:ext cx="5343180" cy="17294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右矢印 36"/>
          <p:cNvSpPr/>
          <p:nvPr/>
        </p:nvSpPr>
        <p:spPr>
          <a:xfrm rot="5400000">
            <a:off x="1548208" y="2559677"/>
            <a:ext cx="1105907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右矢印 35"/>
          <p:cNvSpPr/>
          <p:nvPr/>
        </p:nvSpPr>
        <p:spPr>
          <a:xfrm rot="5400000">
            <a:off x="6587746" y="2520295"/>
            <a:ext cx="1107298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右矢印 25"/>
          <p:cNvSpPr/>
          <p:nvPr/>
        </p:nvSpPr>
        <p:spPr>
          <a:xfrm rot="5400000">
            <a:off x="4118896" y="2552413"/>
            <a:ext cx="1107299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描画パイプライン</a:t>
            </a:r>
            <a:endParaRPr kumimoji="1" lang="ja-JP" altLang="en-US" dirty="0"/>
          </a:p>
        </p:txBody>
      </p:sp>
      <p:sp>
        <p:nvSpPr>
          <p:cNvPr id="52" name="角丸四角形 51"/>
          <p:cNvSpPr/>
          <p:nvPr/>
        </p:nvSpPr>
        <p:spPr>
          <a:xfrm>
            <a:off x="631533" y="1924501"/>
            <a:ext cx="10339540" cy="524710"/>
          </a:xfrm>
          <a:prstGeom prst="roundRect">
            <a:avLst/>
          </a:prstGeom>
          <a:solidFill>
            <a:srgbClr val="FFFFCC"/>
          </a:solidFill>
          <a:ln w="28575">
            <a:solidFill>
              <a:srgbClr val="CCCC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Device</a:t>
            </a:r>
            <a:endParaRPr kumimoji="1" lang="ja-JP" altLang="en-US" dirty="0"/>
          </a:p>
        </p:txBody>
      </p:sp>
      <p:sp>
        <p:nvSpPr>
          <p:cNvPr id="53" name="角丸四角形 52"/>
          <p:cNvSpPr/>
          <p:nvPr/>
        </p:nvSpPr>
        <p:spPr>
          <a:xfrm>
            <a:off x="631533" y="4401454"/>
            <a:ext cx="10339540" cy="5247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DeviceContext</a:t>
            </a:r>
            <a:endParaRPr kumimoji="1" lang="ja-JP" altLang="en-US" dirty="0"/>
          </a:p>
        </p:txBody>
      </p:sp>
      <p:sp>
        <p:nvSpPr>
          <p:cNvPr id="30" name="角丸四角形 29"/>
          <p:cNvSpPr/>
          <p:nvPr/>
        </p:nvSpPr>
        <p:spPr>
          <a:xfrm>
            <a:off x="3780077" y="3569094"/>
            <a:ext cx="1784942" cy="524710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Texture2D</a:t>
            </a:r>
            <a:endParaRPr kumimoji="1" lang="ja-JP" altLang="en-US" dirty="0"/>
          </a:p>
        </p:txBody>
      </p:sp>
      <p:sp>
        <p:nvSpPr>
          <p:cNvPr id="31" name="角丸四角形 30"/>
          <p:cNvSpPr/>
          <p:nvPr/>
        </p:nvSpPr>
        <p:spPr>
          <a:xfrm>
            <a:off x="1207441" y="3568006"/>
            <a:ext cx="1784942" cy="524710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SamplerState</a:t>
            </a:r>
            <a:endParaRPr kumimoji="1" lang="ja-JP" altLang="en-US" dirty="0"/>
          </a:p>
        </p:txBody>
      </p:sp>
      <p:sp>
        <p:nvSpPr>
          <p:cNvPr id="34" name="角丸四角形 33"/>
          <p:cNvSpPr/>
          <p:nvPr/>
        </p:nvSpPr>
        <p:spPr>
          <a:xfrm>
            <a:off x="5907760" y="3569094"/>
            <a:ext cx="2470424" cy="524710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ShaderResourceView</a:t>
            </a:r>
            <a:endParaRPr kumimoji="1" lang="ja-JP" altLang="en-US" dirty="0"/>
          </a:p>
        </p:txBody>
      </p:sp>
      <p:sp>
        <p:nvSpPr>
          <p:cNvPr id="42" name="横巻き 41"/>
          <p:cNvSpPr/>
          <p:nvPr/>
        </p:nvSpPr>
        <p:spPr>
          <a:xfrm>
            <a:off x="3780077" y="2500124"/>
            <a:ext cx="1754434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/>
              <a:t>CreateTexture</a:t>
            </a:r>
            <a:r>
              <a:rPr kumimoji="1" lang="en-US" altLang="ja-JP" sz="1400" dirty="0"/>
              <a:t>()</a:t>
            </a:r>
            <a:endParaRPr kumimoji="1" lang="ja-JP" altLang="en-US" sz="1400" dirty="0"/>
          </a:p>
        </p:txBody>
      </p:sp>
      <p:sp>
        <p:nvSpPr>
          <p:cNvPr id="43" name="横巻き 42"/>
          <p:cNvSpPr/>
          <p:nvPr/>
        </p:nvSpPr>
        <p:spPr>
          <a:xfrm>
            <a:off x="5819485" y="2500124"/>
            <a:ext cx="2644071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/>
              <a:t>CreateShaderResourceView</a:t>
            </a:r>
            <a:r>
              <a:rPr kumimoji="1" lang="en-US" altLang="ja-JP" sz="1400" dirty="0"/>
              <a:t>()</a:t>
            </a:r>
            <a:endParaRPr kumimoji="1" lang="ja-JP" altLang="en-US" sz="1400" dirty="0"/>
          </a:p>
        </p:txBody>
      </p:sp>
      <p:sp>
        <p:nvSpPr>
          <p:cNvPr id="44" name="横巻き 43"/>
          <p:cNvSpPr/>
          <p:nvPr/>
        </p:nvSpPr>
        <p:spPr>
          <a:xfrm>
            <a:off x="1042765" y="2463820"/>
            <a:ext cx="2042387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/>
              <a:t>CreateSamplerState</a:t>
            </a:r>
            <a:r>
              <a:rPr kumimoji="1" lang="en-US" altLang="ja-JP" sz="1400" dirty="0"/>
              <a:t>()</a:t>
            </a:r>
            <a:endParaRPr kumimoji="1" lang="ja-JP" altLang="en-US" sz="1400" dirty="0"/>
          </a:p>
        </p:txBody>
      </p:sp>
      <p:sp>
        <p:nvSpPr>
          <p:cNvPr id="49" name="右矢印 48"/>
          <p:cNvSpPr/>
          <p:nvPr/>
        </p:nvSpPr>
        <p:spPr>
          <a:xfrm rot="5400000">
            <a:off x="6523895" y="5094950"/>
            <a:ext cx="1234313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右矢印 49"/>
          <p:cNvSpPr/>
          <p:nvPr/>
        </p:nvSpPr>
        <p:spPr>
          <a:xfrm rot="5400000">
            <a:off x="2097920" y="5094951"/>
            <a:ext cx="1234314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横巻き 59"/>
          <p:cNvSpPr/>
          <p:nvPr/>
        </p:nvSpPr>
        <p:spPr>
          <a:xfrm>
            <a:off x="6099387" y="5147314"/>
            <a:ext cx="2084266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/>
              <a:t>SetShaderResources</a:t>
            </a:r>
            <a:r>
              <a:rPr kumimoji="1" lang="en-US" altLang="ja-JP" sz="1400" dirty="0"/>
              <a:t>()</a:t>
            </a:r>
            <a:endParaRPr kumimoji="1" lang="ja-JP" altLang="en-US" sz="1400" dirty="0"/>
          </a:p>
        </p:txBody>
      </p:sp>
      <p:sp>
        <p:nvSpPr>
          <p:cNvPr id="62" name="横巻き 61"/>
          <p:cNvSpPr/>
          <p:nvPr/>
        </p:nvSpPr>
        <p:spPr>
          <a:xfrm>
            <a:off x="1638130" y="5147314"/>
            <a:ext cx="2042387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/>
              <a:t>SetSamplers</a:t>
            </a:r>
            <a:r>
              <a:rPr kumimoji="1" lang="en-US" altLang="ja-JP" sz="1400" dirty="0"/>
              <a:t>()</a:t>
            </a:r>
            <a:endParaRPr kumimoji="1" lang="ja-JP" altLang="en-US" sz="1400" dirty="0"/>
          </a:p>
        </p:txBody>
      </p:sp>
      <p:cxnSp>
        <p:nvCxnSpPr>
          <p:cNvPr id="64" name="曲線コネクタ 63"/>
          <p:cNvCxnSpPr>
            <a:stCxn id="30" idx="3"/>
            <a:endCxn id="43" idx="1"/>
          </p:cNvCxnSpPr>
          <p:nvPr/>
        </p:nvCxnSpPr>
        <p:spPr>
          <a:xfrm flipV="1">
            <a:off x="5565019" y="2802618"/>
            <a:ext cx="254466" cy="1028831"/>
          </a:xfrm>
          <a:prstGeom prst="curvedConnector3">
            <a:avLst>
              <a:gd name="adj1" fmla="val 50000"/>
            </a:avLst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曲線コネクタ 65"/>
          <p:cNvCxnSpPr>
            <a:stCxn id="34" idx="1"/>
            <a:endCxn id="60" idx="1"/>
          </p:cNvCxnSpPr>
          <p:nvPr/>
        </p:nvCxnSpPr>
        <p:spPr>
          <a:xfrm rot="10800000" flipH="1" flipV="1">
            <a:off x="5907759" y="3831448"/>
            <a:ext cx="191627" cy="1618359"/>
          </a:xfrm>
          <a:prstGeom prst="curvedConnector3">
            <a:avLst>
              <a:gd name="adj1" fmla="val -119294"/>
            </a:avLst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曲線コネクタ 66"/>
          <p:cNvCxnSpPr>
            <a:stCxn id="31" idx="1"/>
            <a:endCxn id="62" idx="1"/>
          </p:cNvCxnSpPr>
          <p:nvPr/>
        </p:nvCxnSpPr>
        <p:spPr>
          <a:xfrm rot="10800000" flipH="1" flipV="1">
            <a:off x="1207440" y="3830360"/>
            <a:ext cx="430689" cy="1619447"/>
          </a:xfrm>
          <a:prstGeom prst="curvedConnector3">
            <a:avLst>
              <a:gd name="adj1" fmla="val -53078"/>
            </a:avLst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横巻き 23"/>
          <p:cNvSpPr/>
          <p:nvPr/>
        </p:nvSpPr>
        <p:spPr>
          <a:xfrm>
            <a:off x="644233" y="6142364"/>
            <a:ext cx="10624391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Draw()</a:t>
            </a:r>
            <a:endParaRPr kumimoji="1" lang="ja-JP" altLang="en-US" dirty="0"/>
          </a:p>
        </p:txBody>
      </p:sp>
      <p:sp>
        <p:nvSpPr>
          <p:cNvPr id="39" name="円形吹き出し 38"/>
          <p:cNvSpPr/>
          <p:nvPr/>
        </p:nvSpPr>
        <p:spPr>
          <a:xfrm>
            <a:off x="7604084" y="429834"/>
            <a:ext cx="4527933" cy="1838299"/>
          </a:xfrm>
          <a:prstGeom prst="wedgeEllipseCallout">
            <a:avLst>
              <a:gd name="adj1" fmla="val -27365"/>
              <a:gd name="adj2" fmla="val 74391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ここは</a:t>
            </a:r>
            <a:r>
              <a:rPr lang="en-US" altLang="ja-JP" dirty="0" err="1"/>
              <a:t>DirectXTK</a:t>
            </a:r>
            <a:r>
              <a:rPr lang="ja-JP" altLang="en-US" dirty="0"/>
              <a:t>の</a:t>
            </a:r>
            <a:br>
              <a:rPr lang="en-US" altLang="ja-JP" dirty="0"/>
            </a:br>
            <a:r>
              <a:rPr lang="en-US" altLang="ja-JP" dirty="0" err="1"/>
              <a:t>CreateWICTextureFromFile</a:t>
            </a:r>
            <a:r>
              <a:rPr lang="en-US" altLang="ja-JP" dirty="0"/>
              <a:t>()</a:t>
            </a:r>
            <a:br>
              <a:rPr lang="en-US" altLang="ja-JP" dirty="0"/>
            </a:br>
            <a:r>
              <a:rPr lang="ja-JP" altLang="en-US" dirty="0"/>
              <a:t>で画像ファイルを読み込んでテクスチャの作成を</a:t>
            </a:r>
            <a:br>
              <a:rPr lang="en-US" altLang="ja-JP" dirty="0"/>
            </a:br>
            <a:r>
              <a:rPr lang="ja-JP" altLang="en-US" dirty="0"/>
              <a:t>一括でしてくれる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251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ピクセルシェーダー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609600" y="2545527"/>
            <a:ext cx="64375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Texture2D</a:t>
            </a:r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 texture0 : </a:t>
            </a:r>
            <a:r>
              <a:rPr lang="en-US" altLang="ja-JP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register</a:t>
            </a:r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(t0);</a:t>
            </a:r>
          </a:p>
          <a:p>
            <a:r>
              <a:rPr lang="en-US" altLang="ja-JP" dirty="0" err="1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SamplerState</a:t>
            </a:r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 sampler0 : </a:t>
            </a:r>
            <a:r>
              <a:rPr lang="en-US" altLang="ja-JP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register</a:t>
            </a:r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(s0);</a:t>
            </a:r>
          </a:p>
          <a:p>
            <a:endParaRPr lang="ja-JP" altLang="en-US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</a:endParaRPr>
          </a:p>
          <a:p>
            <a:r>
              <a:rPr lang="en-US" altLang="ja-JP" dirty="0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#include</a:t>
            </a:r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 </a:t>
            </a:r>
            <a:r>
              <a:rPr lang="en-US" altLang="ja-JP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"</a:t>
            </a:r>
            <a:r>
              <a:rPr lang="en-US" altLang="ja-JP" dirty="0" err="1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sprite.hlsli</a:t>
            </a:r>
            <a:r>
              <a:rPr lang="en-US" altLang="ja-JP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"</a:t>
            </a:r>
            <a:endParaRPr lang="en-US" altLang="ja-JP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</a:endParaRPr>
          </a:p>
          <a:p>
            <a:r>
              <a:rPr lang="en-US" altLang="ja-JP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float4</a:t>
            </a:r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 main(VS_OUT pin) : SV_TARGET</a:t>
            </a:r>
          </a:p>
          <a:p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{</a:t>
            </a:r>
          </a:p>
          <a:p>
            <a:r>
              <a:rPr lang="en-US" altLang="ja-JP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    return</a:t>
            </a:r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 </a:t>
            </a:r>
            <a:r>
              <a:rPr lang="en-US" altLang="ja-JP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texture.Sample</a:t>
            </a:r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(sampler0, </a:t>
            </a:r>
            <a:r>
              <a:rPr lang="en-US" altLang="ja-JP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pin.texcoord</a:t>
            </a:r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);</a:t>
            </a:r>
          </a:p>
          <a:p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}</a:t>
            </a:r>
            <a:endParaRPr lang="ja-JP" altLang="en-US" dirty="0"/>
          </a:p>
        </p:txBody>
      </p:sp>
      <p:pic>
        <p:nvPicPr>
          <p:cNvPr id="5" name="Picture 2" descr="Clamp Addressing M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24" y="2641531"/>
            <a:ext cx="4283701" cy="398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楕円 5"/>
          <p:cNvSpPr/>
          <p:nvPr/>
        </p:nvSpPr>
        <p:spPr>
          <a:xfrm>
            <a:off x="9022815" y="4632389"/>
            <a:ext cx="99151" cy="9915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形吹き出し 6"/>
          <p:cNvSpPr/>
          <p:nvPr/>
        </p:nvSpPr>
        <p:spPr>
          <a:xfrm>
            <a:off x="1301839" y="4853851"/>
            <a:ext cx="5548396" cy="1183392"/>
          </a:xfrm>
          <a:prstGeom prst="wedgeEllipseCallout">
            <a:avLst>
              <a:gd name="adj1" fmla="val 86096"/>
              <a:gd name="adj2" fmla="val -62862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仮に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pin.texcoord</a:t>
            </a:r>
            <a:r>
              <a:rPr kumimoji="1" lang="en-US" altLang="ja-JP" dirty="0"/>
              <a:t> </a:t>
            </a:r>
            <a:r>
              <a:rPr kumimoji="1" lang="ja-JP" altLang="en-US" dirty="0"/>
              <a:t>の値が</a:t>
            </a:r>
            <a:r>
              <a:rPr kumimoji="1" lang="en-US" altLang="ja-JP" dirty="0"/>
              <a:t>(0.2, 0.3)</a:t>
            </a:r>
            <a:br>
              <a:rPr kumimoji="1" lang="en-US" altLang="ja-JP" dirty="0"/>
            </a:br>
            <a:r>
              <a:rPr kumimoji="1" lang="ja-JP" altLang="en-US" dirty="0"/>
              <a:t>ならばこの辺の色が取得される</a:t>
            </a:r>
          </a:p>
        </p:txBody>
      </p:sp>
      <p:sp>
        <p:nvSpPr>
          <p:cNvPr id="8" name="円形吹き出し 7"/>
          <p:cNvSpPr/>
          <p:nvPr/>
        </p:nvSpPr>
        <p:spPr>
          <a:xfrm>
            <a:off x="5233024" y="1012916"/>
            <a:ext cx="5548396" cy="1183392"/>
          </a:xfrm>
          <a:prstGeom prst="wedgeEllipseCallout">
            <a:avLst>
              <a:gd name="adj1" fmla="val -53888"/>
              <a:gd name="adj2" fmla="val 94470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SetShaderResources</a:t>
            </a:r>
            <a:r>
              <a:rPr kumimoji="1" lang="en-US" altLang="ja-JP" dirty="0"/>
              <a:t>()</a:t>
            </a:r>
            <a:br>
              <a:rPr kumimoji="1" lang="en-US" altLang="ja-JP" dirty="0"/>
            </a:br>
            <a:r>
              <a:rPr kumimoji="1" lang="en-US" altLang="ja-JP" dirty="0" err="1"/>
              <a:t>SetSamplers</a:t>
            </a:r>
            <a:r>
              <a:rPr kumimoji="1" lang="en-US" altLang="ja-JP" dirty="0"/>
              <a:t>()</a:t>
            </a:r>
            <a:br>
              <a:rPr kumimoji="1" lang="en-US" altLang="ja-JP" dirty="0"/>
            </a:br>
            <a:r>
              <a:rPr kumimoji="1" lang="ja-JP" altLang="en-US" dirty="0"/>
              <a:t>で設定したリソースと対応している</a:t>
            </a:r>
          </a:p>
        </p:txBody>
      </p:sp>
    </p:spTree>
    <p:extLst>
      <p:ext uri="{BB962C8B-B14F-4D97-AF65-F5344CB8AC3E}">
        <p14:creationId xmlns:p14="http://schemas.microsoft.com/office/powerpoint/2010/main" val="316745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実習内容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ja-JP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演習手順に沿ってスプライトにテクスチャを貼り付ける。</a:t>
            </a:r>
            <a:endParaRPr lang="en-US" altLang="ja-JP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pPr rtl="0"/>
            <a:endParaRPr lang="en-US" altLang="ja-JP" dirty="0"/>
          </a:p>
          <a:p>
            <a:pPr rtl="0"/>
            <a:r>
              <a:rPr lang="ja-JP" altLang="en-US" dirty="0"/>
              <a:t>サンプラステートの切り替えをして違いを確かめる。</a:t>
            </a:r>
            <a:br>
              <a:rPr lang="en-US" altLang="ja-JP" dirty="0"/>
            </a:b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520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授業内容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ja-JP" dirty="0" err="1"/>
              <a:t>DirectXTK</a:t>
            </a:r>
            <a:br>
              <a:rPr lang="en-US" altLang="ja-JP" dirty="0">
                <a:latin typeface="ＭＳ 明朝" panose="02020609040205080304" pitchFamily="17" charset="-128"/>
                <a:ea typeface="ＭＳ 明朝" panose="02020609040205080304" pitchFamily="17" charset="-128"/>
              </a:rPr>
            </a:br>
            <a:endParaRPr lang="en-US" altLang="ja-JP" dirty="0"/>
          </a:p>
          <a:p>
            <a:pPr rtl="0"/>
            <a:r>
              <a:rPr lang="ja-JP" altLang="en-US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テクスチャについて</a:t>
            </a:r>
            <a:endParaRPr lang="en-US" altLang="ja-JP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pPr rtl="0"/>
            <a:endParaRPr lang="en-US" altLang="ja-JP" dirty="0"/>
          </a:p>
          <a:p>
            <a:pPr rtl="0"/>
            <a:r>
              <a:rPr lang="ja-JP" altLang="en-US" dirty="0"/>
              <a:t>サンプラステートについて</a:t>
            </a:r>
          </a:p>
        </p:txBody>
      </p:sp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実行結果</a:t>
            </a: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713" y="1810512"/>
            <a:ext cx="740457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0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実行結果</a:t>
            </a:r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713" y="1935163"/>
            <a:ext cx="740457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4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実行結果</a:t>
            </a:r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713" y="1935163"/>
            <a:ext cx="740457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2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実行結果</a:t>
            </a: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713" y="1935163"/>
            <a:ext cx="740457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7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DirectXTK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DirectX Took Kit</a:t>
            </a:r>
            <a:br>
              <a:rPr lang="en-US" altLang="ja-JP" dirty="0"/>
            </a:br>
            <a:endParaRPr lang="en-US" altLang="ja-JP" dirty="0"/>
          </a:p>
          <a:p>
            <a:r>
              <a:rPr lang="en-US" altLang="ja-JP" dirty="0"/>
              <a:t>DirectX</a:t>
            </a:r>
            <a:r>
              <a:rPr lang="ja-JP" altLang="en-US" dirty="0" err="1"/>
              <a:t>での</a:t>
            </a:r>
            <a:r>
              <a:rPr lang="ja-JP" altLang="en-US" dirty="0"/>
              <a:t>ゲームづくりでめんどくさいことを</a:t>
            </a:r>
            <a:br>
              <a:rPr lang="en-US" altLang="ja-JP" dirty="0"/>
            </a:br>
            <a:r>
              <a:rPr lang="ja-JP" altLang="en-US" dirty="0"/>
              <a:t>支援してくれるライブラリ。</a:t>
            </a:r>
            <a:br>
              <a:rPr lang="en-US" altLang="ja-JP" dirty="0"/>
            </a:br>
            <a:r>
              <a:rPr lang="ja-JP" altLang="en-US" dirty="0"/>
              <a:t>→今回は画像の読み込み＆テクスチャ作成に使用します。</a:t>
            </a:r>
            <a:endParaRPr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220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テクスチャについて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ポリゴンの質感を表現する模様データ。</a:t>
            </a:r>
            <a:endParaRPr lang="en-US" altLang="ja-JP" dirty="0"/>
          </a:p>
          <a:p>
            <a:pPr rtl="0"/>
            <a:endParaRPr lang="en-US" altLang="ja-JP" dirty="0"/>
          </a:p>
          <a:p>
            <a:pPr rtl="0"/>
            <a:r>
              <a:rPr lang="ja-JP" altLang="en-US" dirty="0"/>
              <a:t>使い方によっては模様を表現するだけでなく、凹凸を表現したり、</a:t>
            </a:r>
            <a:br>
              <a:rPr lang="en-US" altLang="ja-JP" dirty="0"/>
            </a:br>
            <a:r>
              <a:rPr lang="ja-JP" altLang="en-US" dirty="0"/>
              <a:t>明るさを変えたりするために使用されることもある。</a:t>
            </a:r>
            <a:endParaRPr lang="en-US" altLang="ja-JP" dirty="0"/>
          </a:p>
          <a:p>
            <a:pPr rtl="0"/>
            <a:endParaRPr lang="en-US" altLang="ja-JP" dirty="0"/>
          </a:p>
          <a:p>
            <a:pPr marL="0" indent="0" rtl="0">
              <a:buNone/>
            </a:pPr>
            <a:r>
              <a:rPr lang="ja-JP" altLang="en-US" dirty="0"/>
              <a:t>　通常のテクスチャ　凹凸表現用のテクスチャ</a:t>
            </a:r>
            <a:endParaRPr lang="en-US" altLang="ja-JP" dirty="0"/>
          </a:p>
          <a:p>
            <a:pPr rtl="0"/>
            <a:endParaRPr lang="en-US" altLang="ja-JP" dirty="0"/>
          </a:p>
          <a:p>
            <a:pPr rtl="0"/>
            <a:endParaRPr lang="en-US" altLang="ja-JP" dirty="0"/>
          </a:p>
          <a:p>
            <a:pPr rtl="0"/>
            <a:endParaRPr lang="en-US" altLang="ja-JP" dirty="0"/>
          </a:p>
          <a:p>
            <a:pPr rtl="0"/>
            <a:endParaRPr lang="en-US" altLang="ja-JP" dirty="0"/>
          </a:p>
          <a:p>
            <a:pPr rtl="0"/>
            <a:endParaRPr lang="en-US" altLang="ja-JP" dirty="0"/>
          </a:p>
        </p:txBody>
      </p:sp>
      <p:pic>
        <p:nvPicPr>
          <p:cNvPr id="2052" name="Picture 4" descr="ãã³ããããã³ã°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384" y="3793248"/>
            <a:ext cx="4339771" cy="292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éå¸¸ã®ãã¯ã¹ãã£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55" y="4734135"/>
            <a:ext cx="2980873" cy="198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æ³ç·ããã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983" y="4728994"/>
            <a:ext cx="2988586" cy="199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5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ミップマップ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カメラから遠いほど小さいテクスチャが使われる。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1028" name="Picture 4" descr="079-mip-of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08" y="4696360"/>
            <a:ext cx="3048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079-mip-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08" y="2551289"/>
            <a:ext cx="3048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079-0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16" y="2551289"/>
            <a:ext cx="6575302" cy="328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4262359" y="5909548"/>
            <a:ext cx="5267232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ミップマップテクスチャは１ファイルの中に</a:t>
            </a:r>
            <a:endParaRPr kumimoji="1" lang="en-US" altLang="ja-JP" dirty="0"/>
          </a:p>
          <a:p>
            <a:r>
              <a:rPr kumimoji="1" lang="ja-JP" altLang="en-US" dirty="0"/>
              <a:t>段階（レベル）の違う画像データが複数存在する</a:t>
            </a:r>
          </a:p>
        </p:txBody>
      </p:sp>
    </p:spTree>
    <p:extLst>
      <p:ext uri="{BB962C8B-B14F-4D97-AF65-F5344CB8AC3E}">
        <p14:creationId xmlns:p14="http://schemas.microsoft.com/office/powerpoint/2010/main" val="281164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ブレーンストーミングのプレゼンテーション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870482_TF03460637.potx" id="{8F3B156D-932A-4C4F-B19B-13DA9C7AB513}" vid="{CAF0C7A8-6467-402F-B5CC-E460ADA54AE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ビジネス ブレーンストーミング プレゼンテーション</Template>
  <TotalTime>438</TotalTime>
  <Words>359</Words>
  <Application>Microsoft Office PowerPoint</Application>
  <PresentationFormat>ワイド画面</PresentationFormat>
  <Paragraphs>94</Paragraphs>
  <Slides>17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3" baseType="lpstr">
      <vt:lpstr>Meiryo UI</vt:lpstr>
      <vt:lpstr>ＭＳ ゴシック</vt:lpstr>
      <vt:lpstr>ＭＳ 明朝</vt:lpstr>
      <vt:lpstr>Palatino Linotype</vt:lpstr>
      <vt:lpstr>Wingdings 2</vt:lpstr>
      <vt:lpstr>ブレーンストーミングのプレゼンテーション</vt:lpstr>
      <vt:lpstr>描画エンジン開発Ⅰ・Ⅱ</vt:lpstr>
      <vt:lpstr>授業内容</vt:lpstr>
      <vt:lpstr>実行結果</vt:lpstr>
      <vt:lpstr>実行結果</vt:lpstr>
      <vt:lpstr>実行結果</vt:lpstr>
      <vt:lpstr>実行結果</vt:lpstr>
      <vt:lpstr>DirectXTK</vt:lpstr>
      <vt:lpstr>テクスチャについて</vt:lpstr>
      <vt:lpstr>ミップマップ</vt:lpstr>
      <vt:lpstr>サンプラステートについて</vt:lpstr>
      <vt:lpstr>テクスチャフィルタ</vt:lpstr>
      <vt:lpstr>PowerPoint プレゼンテーション</vt:lpstr>
      <vt:lpstr>PowerPoint プレゼンテーション</vt:lpstr>
      <vt:lpstr>描画パイプライン</vt:lpstr>
      <vt:lpstr>描画パイプライン</vt:lpstr>
      <vt:lpstr>ピクセルシェーダー</vt:lpstr>
      <vt:lpstr>実習内容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描画エンジン制作Ⅰ</dc:title>
  <dc:creator>吉野 広二</dc:creator>
  <cp:lastModifiedBy>中西 透真</cp:lastModifiedBy>
  <cp:revision>43</cp:revision>
  <dcterms:created xsi:type="dcterms:W3CDTF">2019-03-17T05:51:21Z</dcterms:created>
  <dcterms:modified xsi:type="dcterms:W3CDTF">2024-05-10T02:29:12Z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